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66" r:id="rId4"/>
    <p:sldId id="264" r:id="rId5"/>
    <p:sldId id="268" r:id="rId6"/>
    <p:sldId id="269" r:id="rId7"/>
    <p:sldId id="270" r:id="rId8"/>
    <p:sldId id="272" r:id="rId9"/>
    <p:sldId id="273" r:id="rId10"/>
    <p:sldId id="258" r:id="rId11"/>
    <p:sldId id="257" r:id="rId12"/>
    <p:sldId id="274" r:id="rId13"/>
    <p:sldId id="275" r:id="rId14"/>
    <p:sldId id="276" r:id="rId15"/>
    <p:sldId id="259" r:id="rId16"/>
    <p:sldId id="277" r:id="rId17"/>
    <p:sldId id="280" r:id="rId18"/>
    <p:sldId id="281" r:id="rId19"/>
    <p:sldId id="282" r:id="rId20"/>
    <p:sldId id="278" r:id="rId21"/>
    <p:sldId id="260" r:id="rId22"/>
    <p:sldId id="283" r:id="rId23"/>
    <p:sldId id="285" r:id="rId24"/>
    <p:sldId id="261" r:id="rId25"/>
    <p:sldId id="286" r:id="rId26"/>
    <p:sldId id="287" r:id="rId27"/>
    <p:sldId id="288" r:id="rId28"/>
    <p:sldId id="28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46C117F-5CCF-4837-BE5F-2B92066CAFAF}" type="datetimeFigureOut">
              <a:rPr lang="en-US" dirty="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4EB90BD-B6CE-46B7-997F-7313B992CCDC}" type="datetimeFigureOut">
              <a:rPr lang="en-US" dirty="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DB9D11F-B188-461D-B23F-39381795C052}" type="datetimeFigureOut">
              <a:rPr lang="en-US" dirty="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2E6D8D9-55A2-4063-B0F3-121F44549695}" type="datetimeFigureOut">
              <a:rPr lang="en-US" dirty="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D4B24536-994D-4021-A283-9F449C0DB509}" type="datetimeFigureOut">
              <a:rPr lang="en-US" dirty="0"/>
              <a:t>10/11/2019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3CBBBB78-C96F-47B7-AB17-D852CA960AC9}" type="datetimeFigureOut">
              <a:rPr lang="en-US" dirty="0"/>
              <a:t>10/11/2019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10/11/2019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0578ACC-22D6-47C1-A373-4FD133E34F3C}" type="datetimeFigureOut">
              <a:rPr lang="en-US" dirty="0"/>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0322" y="3030008"/>
            <a:ext cx="4698355" cy="290617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594123" y="3030008"/>
            <a:ext cx="4700059" cy="290617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331444B-B92B-4E27-8C94-BB93EAF5CB18}" type="datetimeFigureOut">
              <a:rPr lang="en-US" dirty="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63EFA5E-FA76-400D-B3DC-F0BA90E6D107}" type="datetimeFigureOut">
              <a:rPr lang="en-US" dirty="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10/11/2019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sz="4400" b="1" dirty="0"/>
              <a:t>SOME CHARACTERISTICS OF THE SALESIAN SANCTITY</a:t>
            </a:r>
            <a:endParaRPr lang="en-US" sz="4400" dirty="0"/>
          </a:p>
        </p:txBody>
      </p:sp>
      <p:sp>
        <p:nvSpPr>
          <p:cNvPr id="3" name="副標題 2"/>
          <p:cNvSpPr>
            <a:spLocks noGrp="1"/>
          </p:cNvSpPr>
          <p:nvPr>
            <p:ph type="subTitle" idx="1"/>
          </p:nvPr>
        </p:nvSpPr>
        <p:spPr/>
        <p:txBody>
          <a:bodyPr>
            <a:normAutofit/>
          </a:bodyPr>
          <a:lstStyle/>
          <a:p>
            <a:r>
              <a:rPr lang="zh-CN" altLang="en-US" sz="3600" dirty="0"/>
              <a:t>香港 </a:t>
            </a:r>
            <a:r>
              <a:rPr lang="en-US" sz="3600" dirty="0"/>
              <a:t>– </a:t>
            </a:r>
            <a:r>
              <a:rPr lang="zh-CN" altLang="en-US" sz="3600" dirty="0"/>
              <a:t>牧民常會 </a:t>
            </a:r>
            <a:r>
              <a:rPr lang="en-US" sz="3600" dirty="0"/>
              <a:t>01 – 2019</a:t>
            </a:r>
          </a:p>
          <a:p>
            <a:endParaRPr lang="en-US" sz="3600" dirty="0"/>
          </a:p>
        </p:txBody>
      </p:sp>
    </p:spTree>
    <p:extLst>
      <p:ext uri="{BB962C8B-B14F-4D97-AF65-F5344CB8AC3E}">
        <p14:creationId xmlns:p14="http://schemas.microsoft.com/office/powerpoint/2010/main" val="3018399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Some characteristics of the Salesian Sanctity</a:t>
            </a:r>
            <a:endParaRPr lang="en-US" dirty="0"/>
          </a:p>
        </p:txBody>
      </p:sp>
      <p:sp>
        <p:nvSpPr>
          <p:cNvPr id="3" name="內容版面配置區 2"/>
          <p:cNvSpPr>
            <a:spLocks noGrp="1"/>
          </p:cNvSpPr>
          <p:nvPr>
            <p:ph idx="1"/>
          </p:nvPr>
        </p:nvSpPr>
        <p:spPr/>
        <p:txBody>
          <a:bodyPr/>
          <a:lstStyle/>
          <a:p>
            <a:pPr marL="457200" indent="-457200">
              <a:buFont typeface="+mj-lt"/>
              <a:buAutoNum type="arabicPeriod"/>
            </a:pPr>
            <a:r>
              <a:rPr lang="en-US" dirty="0" smtClean="0"/>
              <a:t>It is a daily and next-door sanctity</a:t>
            </a:r>
          </a:p>
          <a:p>
            <a:pPr marL="457200" indent="-457200">
              <a:buFont typeface="+mj-lt"/>
              <a:buAutoNum type="arabicPeriod"/>
            </a:pPr>
            <a:r>
              <a:rPr lang="en-US" dirty="0" smtClean="0"/>
              <a:t>It is easy but needs planning</a:t>
            </a:r>
          </a:p>
          <a:p>
            <a:pPr marL="457200" indent="-457200">
              <a:buFont typeface="+mj-lt"/>
              <a:buAutoNum type="arabicPeriod"/>
            </a:pPr>
            <a:r>
              <a:rPr lang="en-US" dirty="0" smtClean="0"/>
              <a:t>It takes its root in deep gratitude</a:t>
            </a:r>
          </a:p>
          <a:p>
            <a:pPr marL="457200" indent="-457200">
              <a:buFont typeface="+mj-lt"/>
              <a:buAutoNum type="arabicPeriod"/>
            </a:pPr>
            <a:r>
              <a:rPr lang="en-US" dirty="0" smtClean="0"/>
              <a:t>It takes its way in the preventive system</a:t>
            </a:r>
          </a:p>
        </p:txBody>
      </p:sp>
    </p:spTree>
    <p:extLst>
      <p:ext uri="{BB962C8B-B14F-4D97-AF65-F5344CB8AC3E}">
        <p14:creationId xmlns:p14="http://schemas.microsoft.com/office/powerpoint/2010/main" val="1332208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227" y="753228"/>
            <a:ext cx="9939955" cy="1080938"/>
          </a:xfrm>
        </p:spPr>
        <p:txBody>
          <a:bodyPr/>
          <a:lstStyle/>
          <a:p>
            <a:r>
              <a:rPr lang="en-US" dirty="0" smtClean="0"/>
              <a:t>Salesian Sanctity – A Daily &amp; Next-door Sanctity</a:t>
            </a:r>
            <a:endParaRPr lang="en-US" dirty="0"/>
          </a:p>
        </p:txBody>
      </p:sp>
      <p:sp>
        <p:nvSpPr>
          <p:cNvPr id="4" name="內容版面配置區 2"/>
          <p:cNvSpPr>
            <a:spLocks noGrp="1"/>
          </p:cNvSpPr>
          <p:nvPr>
            <p:ph idx="1"/>
          </p:nvPr>
        </p:nvSpPr>
        <p:spPr>
          <a:xfrm>
            <a:off x="680321" y="2765240"/>
            <a:ext cx="9613861" cy="3599316"/>
          </a:xfrm>
        </p:spPr>
        <p:txBody>
          <a:bodyPr>
            <a:normAutofit/>
          </a:bodyPr>
          <a:lstStyle/>
          <a:p>
            <a:pPr algn="ctr"/>
            <a:r>
              <a:rPr lang="en-US" sz="3200" dirty="0" smtClean="0"/>
              <a:t>"Every one is called to be a saint, and do you know, it is easy to be a saint. Just do this: </a:t>
            </a:r>
            <a:r>
              <a:rPr lang="en-US" sz="3200" dirty="0" smtClean="0">
                <a:solidFill>
                  <a:srgbClr val="002060"/>
                </a:solidFill>
              </a:rPr>
              <a:t>diligently do the ordinary things of the day in an extra ordinary way.“ </a:t>
            </a:r>
            <a:r>
              <a:rPr lang="en-US" sz="3200" dirty="0" smtClean="0"/>
              <a:t>(Don Bosco)</a:t>
            </a:r>
            <a:endParaRPr lang="en-US" sz="3200" dirty="0"/>
          </a:p>
        </p:txBody>
      </p:sp>
    </p:spTree>
    <p:extLst>
      <p:ext uri="{BB962C8B-B14F-4D97-AF65-F5344CB8AC3E}">
        <p14:creationId xmlns:p14="http://schemas.microsoft.com/office/powerpoint/2010/main" val="1075256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227" y="753228"/>
            <a:ext cx="9939955" cy="1080938"/>
          </a:xfrm>
        </p:spPr>
        <p:txBody>
          <a:bodyPr/>
          <a:lstStyle/>
          <a:p>
            <a:r>
              <a:rPr lang="en-US" dirty="0" smtClean="0"/>
              <a:t>Salesian Sanctity – A Daily &amp; Next-door Sanctity</a:t>
            </a:r>
            <a:endParaRPr lang="en-US" dirty="0"/>
          </a:p>
        </p:txBody>
      </p:sp>
      <p:sp>
        <p:nvSpPr>
          <p:cNvPr id="4" name="內容版面配置區 2"/>
          <p:cNvSpPr>
            <a:spLocks noGrp="1"/>
          </p:cNvSpPr>
          <p:nvPr>
            <p:ph idx="1"/>
          </p:nvPr>
        </p:nvSpPr>
        <p:spPr>
          <a:xfrm>
            <a:off x="680321" y="2388973"/>
            <a:ext cx="10358382" cy="3975583"/>
          </a:xfrm>
        </p:spPr>
        <p:txBody>
          <a:bodyPr>
            <a:normAutofit fontScale="92500" lnSpcReduction="10000"/>
          </a:bodyPr>
          <a:lstStyle/>
          <a:p>
            <a:r>
              <a:rPr lang="en-US" sz="3200" dirty="0" smtClean="0"/>
              <a:t>It is typically Salesian (i.e., belonging to St. Francis de Sales):</a:t>
            </a:r>
          </a:p>
          <a:p>
            <a:endParaRPr lang="en-US" sz="3200" dirty="0" smtClean="0"/>
          </a:p>
          <a:p>
            <a:pPr marL="0" indent="0" algn="ctr">
              <a:buNone/>
            </a:pPr>
            <a:r>
              <a:rPr lang="en-US" sz="3000" dirty="0">
                <a:solidFill>
                  <a:srgbClr val="002060"/>
                </a:solidFill>
                <a:latin typeface="Calibri" panose="020F0502020204030204" pitchFamily="34" charset="0"/>
                <a:cs typeface="Calibri" panose="020F0502020204030204" pitchFamily="34" charset="0"/>
              </a:rPr>
              <a:t>It is an error, nay more, a very heresy, to seek to banish the devout life from the soldier’s guardroom, the mechanic’s workshop, the prince’s court, or the domestic hearth. Of course a purely contemplative devotion, such as is specially proper to the religious and monastic life, cannot be </a:t>
            </a:r>
            <a:r>
              <a:rPr lang="en-US" sz="3000" dirty="0" smtClean="0">
                <a:solidFill>
                  <a:srgbClr val="002060"/>
                </a:solidFill>
                <a:latin typeface="Calibri" panose="020F0502020204030204" pitchFamily="34" charset="0"/>
                <a:cs typeface="Calibri" panose="020F0502020204030204" pitchFamily="34" charset="0"/>
              </a:rPr>
              <a:t>practiced </a:t>
            </a:r>
            <a:r>
              <a:rPr lang="en-US" sz="3000" dirty="0">
                <a:solidFill>
                  <a:srgbClr val="002060"/>
                </a:solidFill>
                <a:latin typeface="Calibri" panose="020F0502020204030204" pitchFamily="34" charset="0"/>
                <a:cs typeface="Calibri" panose="020F0502020204030204" pitchFamily="34" charset="0"/>
              </a:rPr>
              <a:t>in these outer vocations, but there are various other kinds of devotion well-suited to lead those whose calling is secular, along the paths of perfection. </a:t>
            </a:r>
            <a:endParaRPr lang="en-US" sz="3000" dirty="0" smtClean="0">
              <a:solidFill>
                <a:srgbClr val="002060"/>
              </a:solidFill>
              <a:latin typeface="Calibri" panose="020F0502020204030204" pitchFamily="34" charset="0"/>
              <a:cs typeface="Calibri" panose="020F0502020204030204" pitchFamily="34" charset="0"/>
            </a:endParaRPr>
          </a:p>
          <a:p>
            <a:endParaRPr lang="en-US" sz="3200" dirty="0"/>
          </a:p>
        </p:txBody>
      </p:sp>
    </p:spTree>
    <p:extLst>
      <p:ext uri="{BB962C8B-B14F-4D97-AF65-F5344CB8AC3E}">
        <p14:creationId xmlns:p14="http://schemas.microsoft.com/office/powerpoint/2010/main" val="1270582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227" y="753228"/>
            <a:ext cx="9939955" cy="1080938"/>
          </a:xfrm>
        </p:spPr>
        <p:txBody>
          <a:bodyPr/>
          <a:lstStyle/>
          <a:p>
            <a:r>
              <a:rPr lang="en-US" dirty="0" smtClean="0"/>
              <a:t>Salesian Sanctity – A Daily &amp; Next-door Sanctity</a:t>
            </a:r>
            <a:endParaRPr lang="en-US" dirty="0"/>
          </a:p>
        </p:txBody>
      </p:sp>
      <p:sp>
        <p:nvSpPr>
          <p:cNvPr id="4" name="內容版面配置區 2"/>
          <p:cNvSpPr>
            <a:spLocks noGrp="1"/>
          </p:cNvSpPr>
          <p:nvPr>
            <p:ph idx="1"/>
          </p:nvPr>
        </p:nvSpPr>
        <p:spPr>
          <a:xfrm>
            <a:off x="354226" y="2388973"/>
            <a:ext cx="11129319" cy="3975583"/>
          </a:xfrm>
        </p:spPr>
        <p:txBody>
          <a:bodyPr>
            <a:normAutofit fontScale="85000" lnSpcReduction="10000"/>
          </a:bodyPr>
          <a:lstStyle/>
          <a:p>
            <a:pPr marL="0" indent="0">
              <a:buNone/>
            </a:pPr>
            <a:r>
              <a:rPr lang="en-US" sz="4200" dirty="0" smtClean="0">
                <a:solidFill>
                  <a:srgbClr val="FFFF00"/>
                </a:solidFill>
              </a:rPr>
              <a:t>A Clarification of the concept of sanctity or holiness</a:t>
            </a:r>
          </a:p>
          <a:p>
            <a:pPr marL="0" indent="0">
              <a:buNone/>
            </a:pPr>
            <a:endParaRPr lang="en-US" sz="3200" dirty="0" smtClean="0">
              <a:solidFill>
                <a:srgbClr val="FFFF00"/>
              </a:solidFill>
            </a:endParaRPr>
          </a:p>
          <a:p>
            <a:r>
              <a:rPr lang="en-US" sz="3200" dirty="0" smtClean="0"/>
              <a:t>Old Testament: </a:t>
            </a:r>
            <a:r>
              <a:rPr lang="en-US" sz="3200" dirty="0" smtClean="0">
                <a:solidFill>
                  <a:srgbClr val="002060"/>
                </a:solidFill>
              </a:rPr>
              <a:t>Holy = set apart for God alone</a:t>
            </a:r>
          </a:p>
          <a:p>
            <a:endParaRPr lang="en-US" sz="3200" dirty="0" smtClean="0">
              <a:solidFill>
                <a:srgbClr val="002060"/>
              </a:solidFill>
            </a:endParaRPr>
          </a:p>
          <a:p>
            <a:r>
              <a:rPr lang="en-US" sz="3200" dirty="0" smtClean="0"/>
              <a:t>With the incarnation of Jesus:</a:t>
            </a:r>
          </a:p>
          <a:p>
            <a:endParaRPr lang="en-US" sz="3200" dirty="0" smtClean="0"/>
          </a:p>
          <a:p>
            <a:pPr marL="514350" indent="-514350">
              <a:buFont typeface="+mj-lt"/>
              <a:buAutoNum type="arabicPeriod"/>
            </a:pPr>
            <a:r>
              <a:rPr lang="en-US" sz="3200" dirty="0" smtClean="0"/>
              <a:t>Being holy </a:t>
            </a:r>
            <a:r>
              <a:rPr lang="en-US" sz="3200" dirty="0" smtClean="0">
                <a:solidFill>
                  <a:srgbClr val="002060"/>
                </a:solidFill>
              </a:rPr>
              <a:t>= being convinced of my filial relationship with God</a:t>
            </a:r>
          </a:p>
          <a:p>
            <a:pPr marL="514350" indent="-514350">
              <a:buFont typeface="+mj-lt"/>
              <a:buAutoNum type="arabicPeriod"/>
            </a:pPr>
            <a:r>
              <a:rPr lang="en-US" sz="3200" dirty="0" smtClean="0"/>
              <a:t>The plan to holiness</a:t>
            </a:r>
            <a:r>
              <a:rPr lang="en-US" sz="3200" dirty="0" smtClean="0">
                <a:solidFill>
                  <a:srgbClr val="002060"/>
                </a:solidFill>
              </a:rPr>
              <a:t>: OUR FATHER</a:t>
            </a:r>
            <a:endParaRPr lang="en-US" sz="3200" dirty="0" smtClean="0"/>
          </a:p>
        </p:txBody>
      </p:sp>
    </p:spTree>
    <p:extLst>
      <p:ext uri="{BB962C8B-B14F-4D97-AF65-F5344CB8AC3E}">
        <p14:creationId xmlns:p14="http://schemas.microsoft.com/office/powerpoint/2010/main" val="704787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227" y="753228"/>
            <a:ext cx="9939955" cy="1080938"/>
          </a:xfrm>
        </p:spPr>
        <p:txBody>
          <a:bodyPr/>
          <a:lstStyle/>
          <a:p>
            <a:r>
              <a:rPr lang="en-US" dirty="0" smtClean="0"/>
              <a:t>Salesian Sanctity – A Daily &amp; Next-door Sanctity</a:t>
            </a:r>
            <a:endParaRPr lang="en-US" dirty="0"/>
          </a:p>
        </p:txBody>
      </p:sp>
      <p:sp>
        <p:nvSpPr>
          <p:cNvPr id="4" name="內容版面配置區 2"/>
          <p:cNvSpPr>
            <a:spLocks noGrp="1"/>
          </p:cNvSpPr>
          <p:nvPr>
            <p:ph idx="1"/>
          </p:nvPr>
        </p:nvSpPr>
        <p:spPr>
          <a:xfrm>
            <a:off x="680321" y="2388973"/>
            <a:ext cx="10358382" cy="3975583"/>
          </a:xfrm>
        </p:spPr>
        <p:txBody>
          <a:bodyPr>
            <a:normAutofit fontScale="92500" lnSpcReduction="20000"/>
          </a:bodyPr>
          <a:lstStyle/>
          <a:p>
            <a:r>
              <a:rPr lang="en-US" sz="3200" dirty="0" smtClean="0"/>
              <a:t>Sanctity is a duty of every Christian, not a privilege or a lofty choice for some particular people.</a:t>
            </a:r>
          </a:p>
          <a:p>
            <a:endParaRPr lang="en-US" sz="3200" dirty="0" smtClean="0"/>
          </a:p>
          <a:p>
            <a:r>
              <a:rPr lang="en-US" sz="3200" dirty="0" smtClean="0"/>
              <a:t>It does not detach a person from his daily life; on the contrary, daily life is the very environment in which a person can find way to her of his holiness.</a:t>
            </a:r>
          </a:p>
          <a:p>
            <a:endParaRPr lang="en-US" sz="3200" dirty="0" smtClean="0"/>
          </a:p>
          <a:p>
            <a:r>
              <a:rPr lang="en-US" sz="3200" dirty="0" smtClean="0"/>
              <a:t>We don’t need to find holiness in some special places or particular circumstances. It surrounds us in our family, in our neighborhood.</a:t>
            </a:r>
          </a:p>
        </p:txBody>
      </p:sp>
    </p:spTree>
    <p:extLst>
      <p:ext uri="{BB962C8B-B14F-4D97-AF65-F5344CB8AC3E}">
        <p14:creationId xmlns:p14="http://schemas.microsoft.com/office/powerpoint/2010/main" val="4255105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 – easy </a:t>
            </a:r>
            <a:r>
              <a:rPr lang="en-US" dirty="0"/>
              <a:t>but needs planning</a:t>
            </a:r>
            <a:br>
              <a:rPr lang="en-US" dirty="0"/>
            </a:br>
            <a:endParaRPr lang="en-US" dirty="0"/>
          </a:p>
        </p:txBody>
      </p:sp>
      <p:sp>
        <p:nvSpPr>
          <p:cNvPr id="3" name="內容版面配置區 2"/>
          <p:cNvSpPr>
            <a:spLocks noGrp="1"/>
          </p:cNvSpPr>
          <p:nvPr>
            <p:ph idx="1"/>
          </p:nvPr>
        </p:nvSpPr>
        <p:spPr/>
        <p:txBody>
          <a:bodyPr/>
          <a:lstStyle/>
          <a:p>
            <a:r>
              <a:rPr lang="en-US" dirty="0" smtClean="0"/>
              <a:t>It is easy because it does not detach men from being human. On the contrary, it challenges and encourages its seekers to be truly human.</a:t>
            </a:r>
          </a:p>
          <a:p>
            <a:r>
              <a:rPr lang="en-US" dirty="0" smtClean="0"/>
              <a:t>However, a life toward holiness is a real business.</a:t>
            </a:r>
          </a:p>
          <a:p>
            <a:r>
              <a:rPr lang="en-US" dirty="0" smtClean="0"/>
              <a:t>Don Bosco used to compare our vocation as a business of saving our very soul and others’</a:t>
            </a:r>
          </a:p>
          <a:p>
            <a:r>
              <a:rPr lang="en-US" dirty="0" smtClean="0"/>
              <a:t>Take note: a business needs to good plan to be successful. </a:t>
            </a:r>
          </a:p>
          <a:p>
            <a:endParaRPr lang="en-US" dirty="0"/>
          </a:p>
        </p:txBody>
      </p:sp>
    </p:spTree>
    <p:extLst>
      <p:ext uri="{BB962C8B-B14F-4D97-AF65-F5344CB8AC3E}">
        <p14:creationId xmlns:p14="http://schemas.microsoft.com/office/powerpoint/2010/main" val="1352736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 – easy </a:t>
            </a:r>
            <a:r>
              <a:rPr lang="en-US" dirty="0"/>
              <a:t>but needs planning</a:t>
            </a:r>
            <a:br>
              <a:rPr lang="en-US" dirty="0"/>
            </a:br>
            <a:endParaRPr lang="en-US" dirty="0"/>
          </a:p>
        </p:txBody>
      </p:sp>
      <p:sp>
        <p:nvSpPr>
          <p:cNvPr id="3" name="內容版面配置區 2"/>
          <p:cNvSpPr>
            <a:spLocks noGrp="1"/>
          </p:cNvSpPr>
          <p:nvPr>
            <p:ph idx="1"/>
          </p:nvPr>
        </p:nvSpPr>
        <p:spPr/>
        <p:txBody>
          <a:bodyPr/>
          <a:lstStyle/>
          <a:p>
            <a:r>
              <a:rPr lang="en-US" dirty="0" smtClean="0"/>
              <a:t>“Again</a:t>
            </a:r>
            <a:r>
              <a:rPr lang="en-US" dirty="0"/>
              <a:t>, the kingdom of heaven is like a merchant in search of fine pearls. </a:t>
            </a:r>
            <a:r>
              <a:rPr lang="en-US" dirty="0" smtClean="0"/>
              <a:t>When </a:t>
            </a:r>
            <a:r>
              <a:rPr lang="en-US" dirty="0"/>
              <a:t>he found one very precious pearl, he went away and sold all he had and bought it</a:t>
            </a:r>
            <a:r>
              <a:rPr lang="en-US" dirty="0" smtClean="0"/>
              <a:t>.…” (Mt 13:45-46)</a:t>
            </a:r>
          </a:p>
          <a:p>
            <a:endParaRPr lang="en-US" dirty="0" smtClean="0"/>
          </a:p>
          <a:p>
            <a:r>
              <a:rPr lang="en-US" dirty="0"/>
              <a:t>And whoever does not carry his cross and follow Me cannot be My disciple. </a:t>
            </a:r>
            <a:r>
              <a:rPr lang="en-US" dirty="0" smtClean="0"/>
              <a:t>Which </a:t>
            </a:r>
            <a:r>
              <a:rPr lang="en-US" dirty="0"/>
              <a:t>of you, wishing to build a tower, does not first sit down and count the cost to see if he has the resources to complete it? </a:t>
            </a:r>
            <a:r>
              <a:rPr lang="en-US" dirty="0" smtClean="0"/>
              <a:t>(Lk 14:27-28)</a:t>
            </a:r>
            <a:endParaRPr lang="en-US" dirty="0"/>
          </a:p>
          <a:p>
            <a:endParaRPr lang="en-US" dirty="0" smtClean="0"/>
          </a:p>
          <a:p>
            <a:endParaRPr lang="en-US" dirty="0"/>
          </a:p>
        </p:txBody>
      </p:sp>
    </p:spTree>
    <p:extLst>
      <p:ext uri="{BB962C8B-B14F-4D97-AF65-F5344CB8AC3E}">
        <p14:creationId xmlns:p14="http://schemas.microsoft.com/office/powerpoint/2010/main" val="1834584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 – easy </a:t>
            </a:r>
            <a:r>
              <a:rPr lang="en-US" dirty="0"/>
              <a:t>but needs planning</a:t>
            </a:r>
            <a:br>
              <a:rPr lang="en-US" dirty="0"/>
            </a:br>
            <a:endParaRPr lang="en-US" dirty="0"/>
          </a:p>
        </p:txBody>
      </p:sp>
      <p:sp>
        <p:nvSpPr>
          <p:cNvPr id="3" name="內容版面配置區 2"/>
          <p:cNvSpPr>
            <a:spLocks noGrp="1"/>
          </p:cNvSpPr>
          <p:nvPr>
            <p:ph idx="1"/>
          </p:nvPr>
        </p:nvSpPr>
        <p:spPr/>
        <p:txBody>
          <a:bodyPr/>
          <a:lstStyle/>
          <a:p>
            <a:pPr marL="0" indent="0">
              <a:buNone/>
            </a:pPr>
            <a:r>
              <a:rPr lang="en-US" sz="3600" dirty="0" smtClean="0"/>
              <a:t>THE PLAN OF MAMA MARGARET</a:t>
            </a:r>
          </a:p>
          <a:p>
            <a:pPr marL="0" indent="0">
              <a:buNone/>
            </a:pPr>
            <a:endParaRPr lang="en-US" sz="3600" dirty="0" smtClean="0"/>
          </a:p>
          <a:p>
            <a:r>
              <a:rPr lang="en-US" dirty="0" smtClean="0"/>
              <a:t>Be grateful to God for everything.</a:t>
            </a:r>
          </a:p>
          <a:p>
            <a:r>
              <a:rPr lang="en-US" dirty="0" smtClean="0">
                <a:solidFill>
                  <a:srgbClr val="002060"/>
                </a:solidFill>
              </a:rPr>
              <a:t>Avoiding sins is a clear expression of love for Him.</a:t>
            </a:r>
            <a:endParaRPr lang="en-US" dirty="0">
              <a:solidFill>
                <a:srgbClr val="002060"/>
              </a:solidFill>
            </a:endParaRPr>
          </a:p>
          <a:p>
            <a:r>
              <a:rPr lang="en-US" dirty="0">
                <a:solidFill>
                  <a:srgbClr val="002060"/>
                </a:solidFill>
              </a:rPr>
              <a:t>I will sanctify Sundays and holy days in a special way.</a:t>
            </a:r>
          </a:p>
          <a:p>
            <a:r>
              <a:rPr lang="en-US" dirty="0" smtClean="0"/>
              <a:t>Joyfully and gratefully live under His Divine Providence.</a:t>
            </a:r>
            <a:endParaRPr lang="en-US" dirty="0">
              <a:solidFill>
                <a:srgbClr val="002060"/>
              </a:solidFill>
            </a:endParaRPr>
          </a:p>
          <a:p>
            <a:endParaRPr lang="en-US" dirty="0" smtClean="0"/>
          </a:p>
          <a:p>
            <a:endParaRPr lang="en-US" dirty="0"/>
          </a:p>
        </p:txBody>
      </p:sp>
    </p:spTree>
    <p:extLst>
      <p:ext uri="{BB962C8B-B14F-4D97-AF65-F5344CB8AC3E}">
        <p14:creationId xmlns:p14="http://schemas.microsoft.com/office/powerpoint/2010/main" val="2413007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 – easy </a:t>
            </a:r>
            <a:r>
              <a:rPr lang="en-US" dirty="0"/>
              <a:t>but needs planning</a:t>
            </a:r>
            <a:br>
              <a:rPr lang="en-US" dirty="0"/>
            </a:br>
            <a:endParaRPr lang="en-US" dirty="0"/>
          </a:p>
        </p:txBody>
      </p:sp>
      <p:sp>
        <p:nvSpPr>
          <p:cNvPr id="3" name="內容版面配置區 2"/>
          <p:cNvSpPr>
            <a:spLocks noGrp="1"/>
          </p:cNvSpPr>
          <p:nvPr>
            <p:ph idx="1"/>
          </p:nvPr>
        </p:nvSpPr>
        <p:spPr/>
        <p:txBody>
          <a:bodyPr/>
          <a:lstStyle/>
          <a:p>
            <a:pPr marL="0" indent="0">
              <a:buNone/>
            </a:pPr>
            <a:r>
              <a:rPr lang="en-US" sz="3600" dirty="0" smtClean="0"/>
              <a:t>THE PLAN OF SAVIO</a:t>
            </a:r>
          </a:p>
          <a:p>
            <a:pPr marL="0" indent="0">
              <a:buNone/>
            </a:pPr>
            <a:endParaRPr lang="en-US" sz="3600" dirty="0" smtClean="0"/>
          </a:p>
          <a:p>
            <a:r>
              <a:rPr lang="en-US" dirty="0" smtClean="0"/>
              <a:t>I </a:t>
            </a:r>
            <a:r>
              <a:rPr lang="en-US" dirty="0"/>
              <a:t>will go to Confession and Communion as often as my confessor will allow.</a:t>
            </a:r>
          </a:p>
          <a:p>
            <a:r>
              <a:rPr lang="en-US" dirty="0">
                <a:solidFill>
                  <a:srgbClr val="002060"/>
                </a:solidFill>
              </a:rPr>
              <a:t>I will sanctify Sundays and holy days in a special way.</a:t>
            </a:r>
          </a:p>
          <a:p>
            <a:r>
              <a:rPr lang="en-US" dirty="0"/>
              <a:t>Jesus and Mary will be my friends.</a:t>
            </a:r>
          </a:p>
          <a:p>
            <a:r>
              <a:rPr lang="en-US" dirty="0">
                <a:solidFill>
                  <a:srgbClr val="002060"/>
                </a:solidFill>
              </a:rPr>
              <a:t>Death, but not sin.</a:t>
            </a:r>
          </a:p>
          <a:p>
            <a:endParaRPr lang="en-US" dirty="0" smtClean="0"/>
          </a:p>
          <a:p>
            <a:endParaRPr lang="en-US" dirty="0"/>
          </a:p>
        </p:txBody>
      </p:sp>
    </p:spTree>
    <p:extLst>
      <p:ext uri="{BB962C8B-B14F-4D97-AF65-F5344CB8AC3E}">
        <p14:creationId xmlns:p14="http://schemas.microsoft.com/office/powerpoint/2010/main" val="1883774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 – easy </a:t>
            </a:r>
            <a:r>
              <a:rPr lang="en-US" dirty="0"/>
              <a:t>but needs planning</a:t>
            </a:r>
            <a:br>
              <a:rPr lang="en-US" dirty="0"/>
            </a:br>
            <a:endParaRPr lang="en-US" dirty="0"/>
          </a:p>
        </p:txBody>
      </p:sp>
      <p:sp>
        <p:nvSpPr>
          <p:cNvPr id="3" name="內容版面配置區 2"/>
          <p:cNvSpPr>
            <a:spLocks noGrp="1"/>
          </p:cNvSpPr>
          <p:nvPr>
            <p:ph idx="1"/>
          </p:nvPr>
        </p:nvSpPr>
        <p:spPr/>
        <p:txBody>
          <a:bodyPr>
            <a:normAutofit fontScale="92500" lnSpcReduction="10000"/>
          </a:bodyPr>
          <a:lstStyle/>
          <a:p>
            <a:pPr marL="0" indent="0">
              <a:buNone/>
            </a:pPr>
            <a:r>
              <a:rPr lang="en-US" sz="3600" dirty="0" smtClean="0"/>
              <a:t>THE PLAN OF MARVELLI</a:t>
            </a:r>
          </a:p>
          <a:p>
            <a:pPr marL="0" indent="0">
              <a:buNone/>
            </a:pPr>
            <a:endParaRPr lang="en-US" sz="3600" dirty="0" smtClean="0"/>
          </a:p>
          <a:p>
            <a:r>
              <a:rPr lang="en-US" dirty="0" smtClean="0"/>
              <a:t>Rising </a:t>
            </a:r>
            <a:r>
              <a:rPr lang="en-US" dirty="0"/>
              <a:t>as early as possible each </a:t>
            </a:r>
            <a:r>
              <a:rPr lang="en-US" dirty="0" smtClean="0"/>
              <a:t>morning</a:t>
            </a:r>
          </a:p>
          <a:p>
            <a:r>
              <a:rPr lang="en-US" dirty="0">
                <a:solidFill>
                  <a:srgbClr val="002060"/>
                </a:solidFill>
              </a:rPr>
              <a:t>A</a:t>
            </a:r>
            <a:r>
              <a:rPr lang="en-US" dirty="0" smtClean="0">
                <a:solidFill>
                  <a:srgbClr val="002060"/>
                </a:solidFill>
              </a:rPr>
              <a:t> </a:t>
            </a:r>
            <a:r>
              <a:rPr lang="en-US" dirty="0">
                <a:solidFill>
                  <a:srgbClr val="002060"/>
                </a:solidFill>
              </a:rPr>
              <a:t>half-hour of meditation every </a:t>
            </a:r>
            <a:r>
              <a:rPr lang="en-US" dirty="0" smtClean="0">
                <a:solidFill>
                  <a:srgbClr val="002060"/>
                </a:solidFill>
              </a:rPr>
              <a:t>day</a:t>
            </a:r>
          </a:p>
          <a:p>
            <a:r>
              <a:rPr lang="en-US" dirty="0" smtClean="0"/>
              <a:t>Half </a:t>
            </a:r>
            <a:r>
              <a:rPr lang="en-US" dirty="0"/>
              <a:t>an hour at least dedicated to spiritual </a:t>
            </a:r>
            <a:r>
              <a:rPr lang="en-US" dirty="0" smtClean="0"/>
              <a:t>reading</a:t>
            </a:r>
          </a:p>
          <a:p>
            <a:r>
              <a:rPr lang="en-US" dirty="0" smtClean="0">
                <a:solidFill>
                  <a:srgbClr val="002060"/>
                </a:solidFill>
              </a:rPr>
              <a:t>Mass </a:t>
            </a:r>
            <a:r>
              <a:rPr lang="en-US" dirty="0">
                <a:solidFill>
                  <a:srgbClr val="002060"/>
                </a:solidFill>
              </a:rPr>
              <a:t>every morning and Holy Communion as regularly as </a:t>
            </a:r>
            <a:r>
              <a:rPr lang="en-US" dirty="0" smtClean="0">
                <a:solidFill>
                  <a:srgbClr val="002060"/>
                </a:solidFill>
              </a:rPr>
              <a:t>possible</a:t>
            </a:r>
          </a:p>
          <a:p>
            <a:r>
              <a:rPr lang="en-US" dirty="0" smtClean="0"/>
              <a:t>Confession once </a:t>
            </a:r>
            <a:r>
              <a:rPr lang="en-US" dirty="0"/>
              <a:t>a week normally and frequent spiritual </a:t>
            </a:r>
            <a:r>
              <a:rPr lang="en-US" dirty="0" smtClean="0"/>
              <a:t>direction</a:t>
            </a:r>
          </a:p>
          <a:p>
            <a:r>
              <a:rPr lang="en-US" dirty="0" smtClean="0">
                <a:solidFill>
                  <a:srgbClr val="002060"/>
                </a:solidFill>
              </a:rPr>
              <a:t>Daily </a:t>
            </a:r>
            <a:r>
              <a:rPr lang="en-US" dirty="0">
                <a:solidFill>
                  <a:srgbClr val="002060"/>
                </a:solidFill>
              </a:rPr>
              <a:t>recitation of the Rosary and Angelus at </a:t>
            </a:r>
            <a:r>
              <a:rPr lang="en-US" dirty="0" smtClean="0">
                <a:solidFill>
                  <a:srgbClr val="002060"/>
                </a:solidFill>
              </a:rPr>
              <a:t>noon</a:t>
            </a:r>
            <a:endParaRPr lang="en-US" dirty="0">
              <a:solidFill>
                <a:srgbClr val="002060"/>
              </a:solidFill>
            </a:endParaRPr>
          </a:p>
          <a:p>
            <a:endParaRPr lang="en-US" dirty="0" smtClean="0"/>
          </a:p>
          <a:p>
            <a:endParaRPr lang="en-US" dirty="0"/>
          </a:p>
        </p:txBody>
      </p:sp>
    </p:spTree>
    <p:extLst>
      <p:ext uri="{BB962C8B-B14F-4D97-AF65-F5344CB8AC3E}">
        <p14:creationId xmlns:p14="http://schemas.microsoft.com/office/powerpoint/2010/main" val="2168028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a:t>
            </a:r>
            <a:endParaRPr 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7841" y="0"/>
            <a:ext cx="4816592" cy="6858000"/>
          </a:xfrm>
        </p:spPr>
      </p:pic>
    </p:spTree>
    <p:extLst>
      <p:ext uri="{BB962C8B-B14F-4D97-AF65-F5344CB8AC3E}">
        <p14:creationId xmlns:p14="http://schemas.microsoft.com/office/powerpoint/2010/main" val="61288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 – easy </a:t>
            </a:r>
            <a:r>
              <a:rPr lang="en-US" dirty="0"/>
              <a:t>but needs planning</a:t>
            </a:r>
            <a:br>
              <a:rPr lang="en-US" dirty="0"/>
            </a:br>
            <a:endParaRPr lang="en-US" dirty="0"/>
          </a:p>
        </p:txBody>
      </p:sp>
      <p:sp>
        <p:nvSpPr>
          <p:cNvPr id="3" name="內容版面配置區 2"/>
          <p:cNvSpPr>
            <a:spLocks noGrp="1"/>
          </p:cNvSpPr>
          <p:nvPr>
            <p:ph idx="1"/>
          </p:nvPr>
        </p:nvSpPr>
        <p:spPr/>
        <p:txBody>
          <a:bodyPr>
            <a:normAutofit/>
          </a:bodyPr>
          <a:lstStyle/>
          <a:p>
            <a:r>
              <a:rPr lang="en-US" dirty="0" smtClean="0"/>
              <a:t>What is common in their plans for holiness?</a:t>
            </a:r>
          </a:p>
          <a:p>
            <a:r>
              <a:rPr lang="en-US" dirty="0" smtClean="0"/>
              <a:t>They are all the personalized version of the Lord’s prayer.</a:t>
            </a:r>
          </a:p>
          <a:p>
            <a:r>
              <a:rPr lang="en-US" dirty="0" smtClean="0"/>
              <a:t>SOME NOTES ON THE LORD’S PRAYER:</a:t>
            </a:r>
          </a:p>
          <a:p>
            <a:pPr marL="457200" indent="-457200">
              <a:buFont typeface="+mj-lt"/>
              <a:buAutoNum type="arabicPeriod"/>
            </a:pPr>
            <a:r>
              <a:rPr lang="en-US" dirty="0" smtClean="0">
                <a:solidFill>
                  <a:srgbClr val="002060"/>
                </a:solidFill>
              </a:rPr>
              <a:t>It is not merely a verbal prayer but a </a:t>
            </a:r>
            <a:r>
              <a:rPr lang="en-US" dirty="0" err="1" smtClean="0">
                <a:solidFill>
                  <a:srgbClr val="002060"/>
                </a:solidFill>
              </a:rPr>
              <a:t>rendiconto</a:t>
            </a:r>
            <a:r>
              <a:rPr lang="en-US" dirty="0" smtClean="0">
                <a:solidFill>
                  <a:srgbClr val="002060"/>
                </a:solidFill>
              </a:rPr>
              <a:t> to the Father.</a:t>
            </a:r>
          </a:p>
          <a:p>
            <a:pPr marL="457200" indent="-457200">
              <a:buFont typeface="+mj-lt"/>
              <a:buAutoNum type="arabicPeriod"/>
            </a:pPr>
            <a:r>
              <a:rPr lang="en-US" dirty="0" smtClean="0">
                <a:solidFill>
                  <a:srgbClr val="002060"/>
                </a:solidFill>
              </a:rPr>
              <a:t>It is a presentation of our own project of life to our true identity as God’s children.</a:t>
            </a:r>
          </a:p>
          <a:p>
            <a:pPr marL="457200" indent="-457200">
              <a:buFont typeface="+mj-lt"/>
              <a:buAutoNum type="arabicPeriod"/>
            </a:pPr>
            <a:r>
              <a:rPr lang="en-US" dirty="0" smtClean="0">
                <a:solidFill>
                  <a:srgbClr val="002060"/>
                </a:solidFill>
              </a:rPr>
              <a:t>It is a daily examination of conscience (personal and community dimensions) rather than asking or wishing something.</a:t>
            </a:r>
          </a:p>
          <a:p>
            <a:pPr marL="457200" indent="-457200">
              <a:buFont typeface="+mj-lt"/>
              <a:buAutoNum type="arabicPeriod"/>
            </a:pPr>
            <a:endParaRPr lang="en-US" dirty="0" smtClean="0"/>
          </a:p>
          <a:p>
            <a:endParaRPr lang="en-US" dirty="0"/>
          </a:p>
        </p:txBody>
      </p:sp>
    </p:spTree>
    <p:extLst>
      <p:ext uri="{BB962C8B-B14F-4D97-AF65-F5344CB8AC3E}">
        <p14:creationId xmlns:p14="http://schemas.microsoft.com/office/powerpoint/2010/main" val="3624237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 – rooted </a:t>
            </a:r>
            <a:r>
              <a:rPr lang="en-US" dirty="0"/>
              <a:t>in deep gratitude</a:t>
            </a:r>
            <a:r>
              <a:rPr lang="en-US" dirty="0" smtClean="0"/>
              <a:t> </a:t>
            </a:r>
            <a:endParaRPr lang="en-US" dirty="0"/>
          </a:p>
        </p:txBody>
      </p:sp>
      <p:sp>
        <p:nvSpPr>
          <p:cNvPr id="3" name="內容版面配置區 2"/>
          <p:cNvSpPr>
            <a:spLocks noGrp="1"/>
          </p:cNvSpPr>
          <p:nvPr>
            <p:ph idx="1"/>
          </p:nvPr>
        </p:nvSpPr>
        <p:spPr/>
        <p:txBody>
          <a:bodyPr/>
          <a:lstStyle/>
          <a:p>
            <a:r>
              <a:rPr lang="en-US" dirty="0" smtClean="0"/>
              <a:t>What if we are asked to summarize the whole preventive system in a word?</a:t>
            </a:r>
          </a:p>
          <a:p>
            <a:r>
              <a:rPr lang="en-US" dirty="0" smtClean="0"/>
              <a:t>Gratitude is the root and foundation of all of the Christian ways to holiness.</a:t>
            </a:r>
          </a:p>
          <a:p>
            <a:r>
              <a:rPr lang="en-US" dirty="0" smtClean="0"/>
              <a:t>Meister Eckhart: “If </a:t>
            </a:r>
            <a:r>
              <a:rPr lang="en-US" dirty="0"/>
              <a:t>the only prayer you ever say in your entire life is </a:t>
            </a:r>
            <a:r>
              <a:rPr lang="en-US" dirty="0">
                <a:solidFill>
                  <a:srgbClr val="002060"/>
                </a:solidFill>
              </a:rPr>
              <a:t>thank you</a:t>
            </a:r>
            <a:r>
              <a:rPr lang="en-US" dirty="0"/>
              <a:t>, it will be enough</a:t>
            </a:r>
            <a:r>
              <a:rPr lang="en-US" dirty="0" smtClean="0"/>
              <a:t>.”</a:t>
            </a:r>
          </a:p>
          <a:p>
            <a:r>
              <a:rPr lang="en-US" dirty="0" smtClean="0"/>
              <a:t>Gratitude is the sign of knowing who we truly are – being truly human.</a:t>
            </a:r>
          </a:p>
          <a:p>
            <a:endParaRPr lang="en-US" dirty="0"/>
          </a:p>
          <a:p>
            <a:endParaRPr lang="en-US" dirty="0" smtClean="0"/>
          </a:p>
          <a:p>
            <a:endParaRPr lang="en-US" dirty="0"/>
          </a:p>
        </p:txBody>
      </p:sp>
    </p:spTree>
    <p:extLst>
      <p:ext uri="{BB962C8B-B14F-4D97-AF65-F5344CB8AC3E}">
        <p14:creationId xmlns:p14="http://schemas.microsoft.com/office/powerpoint/2010/main" val="723086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 – rooted </a:t>
            </a:r>
            <a:r>
              <a:rPr lang="en-US" dirty="0"/>
              <a:t>in deep gratitude</a:t>
            </a:r>
            <a:r>
              <a:rPr lang="en-US" dirty="0" smtClean="0"/>
              <a:t> </a:t>
            </a:r>
            <a:endParaRPr lang="en-US" dirty="0"/>
          </a:p>
        </p:txBody>
      </p:sp>
      <p:sp>
        <p:nvSpPr>
          <p:cNvPr id="3" name="內容版面配置區 2"/>
          <p:cNvSpPr>
            <a:spLocks noGrp="1"/>
          </p:cNvSpPr>
          <p:nvPr>
            <p:ph idx="1"/>
          </p:nvPr>
        </p:nvSpPr>
        <p:spPr/>
        <p:txBody>
          <a:bodyPr>
            <a:normAutofit/>
          </a:bodyPr>
          <a:lstStyle/>
          <a:p>
            <a:r>
              <a:rPr lang="en-US" dirty="0" smtClean="0"/>
              <a:t>Gratitude is the source of the joys we show to the world on our way to holiness.</a:t>
            </a:r>
          </a:p>
          <a:p>
            <a:r>
              <a:rPr lang="en-US" dirty="0"/>
              <a:t>David </a:t>
            </a:r>
            <a:r>
              <a:rPr lang="en-US" dirty="0" err="1"/>
              <a:t>Steindl-Rast</a:t>
            </a:r>
            <a:r>
              <a:rPr lang="en-US" dirty="0"/>
              <a:t> </a:t>
            </a:r>
            <a:r>
              <a:rPr lang="en-US" dirty="0" smtClean="0"/>
              <a:t>: </a:t>
            </a:r>
            <a:r>
              <a:rPr lang="en-US" dirty="0">
                <a:solidFill>
                  <a:srgbClr val="002060"/>
                </a:solidFill>
              </a:rPr>
              <a:t>“It is not happiness that will make you grateful; it is gratitude that will make you happy.”</a:t>
            </a:r>
            <a:endParaRPr lang="en-US" dirty="0" smtClean="0">
              <a:solidFill>
                <a:srgbClr val="002060"/>
              </a:solidFill>
            </a:endParaRPr>
          </a:p>
          <a:p>
            <a:r>
              <a:rPr lang="en-US" dirty="0" smtClean="0"/>
              <a:t>It ties </a:t>
            </a:r>
            <a:r>
              <a:rPr lang="en-US" dirty="0"/>
              <a:t>us to our very essence (nature). We are not beings of having but of being and being with (Heidegger</a:t>
            </a:r>
            <a:r>
              <a:rPr lang="en-US" dirty="0" smtClean="0"/>
              <a:t>). </a:t>
            </a:r>
            <a:endParaRPr lang="en-US" dirty="0"/>
          </a:p>
          <a:p>
            <a:r>
              <a:rPr lang="en-US" dirty="0" smtClean="0"/>
              <a:t>When we feel grateful to someone about something, it is not that something but </a:t>
            </a:r>
            <a:r>
              <a:rPr lang="en-US" u="sng" dirty="0" smtClean="0">
                <a:solidFill>
                  <a:srgbClr val="002060"/>
                </a:solidFill>
              </a:rPr>
              <a:t>the love and care expressed silently through that something</a:t>
            </a:r>
            <a:r>
              <a:rPr lang="en-US" dirty="0" smtClean="0">
                <a:solidFill>
                  <a:srgbClr val="002060"/>
                </a:solidFill>
              </a:rPr>
              <a:t> </a:t>
            </a:r>
            <a:r>
              <a:rPr lang="en-US" dirty="0" smtClean="0"/>
              <a:t>that makes us grateful and happy.  </a:t>
            </a:r>
          </a:p>
          <a:p>
            <a:endParaRPr lang="en-US" dirty="0"/>
          </a:p>
          <a:p>
            <a:endParaRPr lang="en-US" dirty="0" smtClean="0"/>
          </a:p>
          <a:p>
            <a:endParaRPr lang="en-US" dirty="0"/>
          </a:p>
        </p:txBody>
      </p:sp>
    </p:spTree>
    <p:extLst>
      <p:ext uri="{BB962C8B-B14F-4D97-AF65-F5344CB8AC3E}">
        <p14:creationId xmlns:p14="http://schemas.microsoft.com/office/powerpoint/2010/main" val="1731376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 – rooted </a:t>
            </a:r>
            <a:r>
              <a:rPr lang="en-US" dirty="0"/>
              <a:t>in deep gratitude</a:t>
            </a:r>
            <a:r>
              <a:rPr lang="en-US" dirty="0" smtClean="0"/>
              <a:t> </a:t>
            </a:r>
            <a:endParaRPr lang="en-US" dirty="0"/>
          </a:p>
        </p:txBody>
      </p:sp>
      <p:sp>
        <p:nvSpPr>
          <p:cNvPr id="3" name="內容版面配置區 2"/>
          <p:cNvSpPr>
            <a:spLocks noGrp="1"/>
          </p:cNvSpPr>
          <p:nvPr>
            <p:ph idx="1"/>
          </p:nvPr>
        </p:nvSpPr>
        <p:spPr>
          <a:xfrm>
            <a:off x="680321" y="2150076"/>
            <a:ext cx="10251290" cy="4489621"/>
          </a:xfrm>
        </p:spPr>
        <p:txBody>
          <a:bodyPr>
            <a:noAutofit/>
          </a:bodyPr>
          <a:lstStyle/>
          <a:p>
            <a:r>
              <a:rPr lang="en-US" sz="2600" dirty="0" smtClean="0"/>
              <a:t>Gratitude is the key for us to see the meaning of life and the strength for us to live this life optimistically and courageously.</a:t>
            </a:r>
          </a:p>
          <a:p>
            <a:endParaRPr lang="en-US" sz="2600" dirty="0" smtClean="0"/>
          </a:p>
          <a:p>
            <a:r>
              <a:rPr lang="en-US" sz="2600" dirty="0"/>
              <a:t>Henri </a:t>
            </a:r>
            <a:r>
              <a:rPr lang="en-US" sz="2600" dirty="0" err="1"/>
              <a:t>Nouwen</a:t>
            </a:r>
            <a:r>
              <a:rPr lang="en-US" sz="2600" dirty="0"/>
              <a:t> says: “It is a difficult discipline to constantly reclaim my whole past as the concrete way in which God has led me to this moment and is sending me into the future.” </a:t>
            </a:r>
            <a:endParaRPr lang="en-US" sz="2600" dirty="0" smtClean="0"/>
          </a:p>
          <a:p>
            <a:endParaRPr lang="en-US" sz="2600" dirty="0" smtClean="0"/>
          </a:p>
          <a:p>
            <a:r>
              <a:rPr lang="en-US" sz="2600" dirty="0"/>
              <a:t> </a:t>
            </a:r>
            <a:r>
              <a:rPr lang="en-US" sz="2600" dirty="0" smtClean="0"/>
              <a:t>Gratitude is the very personal dimension of the greeting in the Lord’s prayer: “Our Father!” = </a:t>
            </a:r>
            <a:r>
              <a:rPr lang="en-US" sz="2600" dirty="0" smtClean="0">
                <a:solidFill>
                  <a:srgbClr val="002060"/>
                </a:solidFill>
              </a:rPr>
              <a:t>“Abba, I believe first of all that You are my Father and I am so grateful for that.”</a:t>
            </a:r>
          </a:p>
          <a:p>
            <a:endParaRPr lang="en-US" sz="2600" dirty="0" smtClean="0"/>
          </a:p>
          <a:p>
            <a:endParaRPr lang="en-US" sz="2600" dirty="0"/>
          </a:p>
          <a:p>
            <a:endParaRPr lang="en-US" sz="2600" dirty="0" smtClean="0"/>
          </a:p>
          <a:p>
            <a:endParaRPr lang="en-US" sz="2600" dirty="0"/>
          </a:p>
        </p:txBody>
      </p:sp>
    </p:spTree>
    <p:extLst>
      <p:ext uri="{BB962C8B-B14F-4D97-AF65-F5344CB8AC3E}">
        <p14:creationId xmlns:p14="http://schemas.microsoft.com/office/powerpoint/2010/main" val="3097908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 – framed in </a:t>
            </a:r>
            <a:r>
              <a:rPr lang="en-US" dirty="0"/>
              <a:t>the preventive system</a:t>
            </a:r>
            <a:r>
              <a:rPr lang="en-US" dirty="0" smtClean="0"/>
              <a:t> </a:t>
            </a:r>
            <a:endParaRPr lang="en-US" dirty="0"/>
          </a:p>
        </p:txBody>
      </p:sp>
      <p:sp>
        <p:nvSpPr>
          <p:cNvPr id="3" name="內容版面配置區 2"/>
          <p:cNvSpPr>
            <a:spLocks noGrp="1"/>
          </p:cNvSpPr>
          <p:nvPr>
            <p:ph idx="1"/>
          </p:nvPr>
        </p:nvSpPr>
        <p:spPr>
          <a:xfrm>
            <a:off x="680321" y="2336873"/>
            <a:ext cx="9613861" cy="3907408"/>
          </a:xfrm>
        </p:spPr>
        <p:txBody>
          <a:bodyPr>
            <a:normAutofit lnSpcReduction="10000"/>
          </a:bodyPr>
          <a:lstStyle/>
          <a:p>
            <a:r>
              <a:rPr lang="en-US" dirty="0" smtClean="0"/>
              <a:t>The </a:t>
            </a:r>
            <a:r>
              <a:rPr lang="en-US" sz="3200" dirty="0" smtClean="0">
                <a:solidFill>
                  <a:srgbClr val="FFFF00"/>
                </a:solidFill>
              </a:rPr>
              <a:t>preventive system </a:t>
            </a:r>
            <a:r>
              <a:rPr lang="en-US" dirty="0" smtClean="0"/>
              <a:t>= the project of a personal life = the Salesian version of the Lord’s Prayer</a:t>
            </a:r>
          </a:p>
          <a:p>
            <a:r>
              <a:rPr lang="en-US" dirty="0" smtClean="0"/>
              <a:t>Its root and foundation: GRATITUDE TO THE FATHER: </a:t>
            </a:r>
            <a:r>
              <a:rPr lang="en-US" dirty="0" smtClean="0">
                <a:solidFill>
                  <a:srgbClr val="002060"/>
                </a:solidFill>
              </a:rPr>
              <a:t>“I </a:t>
            </a:r>
            <a:r>
              <a:rPr lang="en-US" dirty="0">
                <a:solidFill>
                  <a:srgbClr val="002060"/>
                </a:solidFill>
              </a:rPr>
              <a:t>praise you, Father, Lord of heaven and earth, because you have hidden these things from the wise and learned, and revealed them to little children. Yes, Father, for this is what you were pleased to do</a:t>
            </a:r>
            <a:r>
              <a:rPr lang="en-US" dirty="0" smtClean="0">
                <a:solidFill>
                  <a:srgbClr val="002060"/>
                </a:solidFill>
              </a:rPr>
              <a:t>.”</a:t>
            </a:r>
          </a:p>
          <a:p>
            <a:r>
              <a:rPr lang="en-US" dirty="0" smtClean="0"/>
              <a:t>Its </a:t>
            </a:r>
            <a:r>
              <a:rPr lang="en-US" dirty="0" err="1" smtClean="0"/>
              <a:t>movitivation</a:t>
            </a:r>
            <a:r>
              <a:rPr lang="en-US" dirty="0" smtClean="0"/>
              <a:t> = Living out that gratitude</a:t>
            </a:r>
          </a:p>
          <a:p>
            <a:r>
              <a:rPr lang="en-US" dirty="0" smtClean="0"/>
              <a:t>Its target = gathering the Father’s children in brotherly communion.</a:t>
            </a:r>
          </a:p>
          <a:p>
            <a:r>
              <a:rPr lang="en-US" dirty="0" smtClean="0"/>
              <a:t>Its method = REASON – RELIGION – LOVING KINDNESS</a:t>
            </a:r>
            <a:endParaRPr lang="en-US" dirty="0"/>
          </a:p>
        </p:txBody>
      </p:sp>
    </p:spTree>
    <p:extLst>
      <p:ext uri="{BB962C8B-B14F-4D97-AF65-F5344CB8AC3E}">
        <p14:creationId xmlns:p14="http://schemas.microsoft.com/office/powerpoint/2010/main" val="2365776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 – framed in </a:t>
            </a:r>
            <a:r>
              <a:rPr lang="en-US" dirty="0"/>
              <a:t>the preventive system</a:t>
            </a:r>
            <a:r>
              <a:rPr lang="en-US" dirty="0" smtClean="0"/>
              <a:t> </a:t>
            </a:r>
            <a:endParaRPr lang="en-US" dirty="0"/>
          </a:p>
        </p:txBody>
      </p:sp>
      <p:sp>
        <p:nvSpPr>
          <p:cNvPr id="3" name="內容版面配置區 2"/>
          <p:cNvSpPr>
            <a:spLocks noGrp="1"/>
          </p:cNvSpPr>
          <p:nvPr>
            <p:ph idx="1"/>
          </p:nvPr>
        </p:nvSpPr>
        <p:spPr>
          <a:xfrm>
            <a:off x="680321" y="2336873"/>
            <a:ext cx="10794987" cy="3599316"/>
          </a:xfrm>
        </p:spPr>
        <p:txBody>
          <a:bodyPr/>
          <a:lstStyle/>
          <a:p>
            <a:r>
              <a:rPr lang="en-US" dirty="0" smtClean="0"/>
              <a:t>REASON – not merely in scientific sense but preferably in the sense of faith. </a:t>
            </a:r>
          </a:p>
          <a:p>
            <a:endParaRPr lang="en-US" dirty="0" smtClean="0"/>
          </a:p>
          <a:p>
            <a:r>
              <a:rPr lang="en-US" dirty="0" smtClean="0"/>
              <a:t>RELIGION – not about doctrine or rituals but mainly about the personal relationship of each one with God and about the total trust (hope) in the fatherly care of God</a:t>
            </a:r>
          </a:p>
          <a:p>
            <a:endParaRPr lang="en-US" dirty="0" smtClean="0"/>
          </a:p>
          <a:p>
            <a:r>
              <a:rPr lang="en-US" dirty="0" smtClean="0"/>
              <a:t>LOVING KINDNESS – the love according the model of the Good Shepherd who knows his sheep and resolutely lays down his life for them.</a:t>
            </a:r>
            <a:endParaRPr lang="en-US" dirty="0"/>
          </a:p>
        </p:txBody>
      </p:sp>
    </p:spTree>
    <p:extLst>
      <p:ext uri="{BB962C8B-B14F-4D97-AF65-F5344CB8AC3E}">
        <p14:creationId xmlns:p14="http://schemas.microsoft.com/office/powerpoint/2010/main" val="3247945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Salesian Sanctity – framed in </a:t>
            </a:r>
            <a:r>
              <a:rPr lang="en-US" dirty="0"/>
              <a:t>the preventive system</a:t>
            </a:r>
            <a:r>
              <a:rPr lang="en-US" dirty="0" smtClean="0"/>
              <a:t> </a:t>
            </a:r>
            <a:endParaRPr lang="en-US" dirty="0"/>
          </a:p>
        </p:txBody>
      </p:sp>
      <p:sp>
        <p:nvSpPr>
          <p:cNvPr id="3" name="內容版面配置區 2"/>
          <p:cNvSpPr>
            <a:spLocks noGrp="1"/>
          </p:cNvSpPr>
          <p:nvPr>
            <p:ph idx="1"/>
          </p:nvPr>
        </p:nvSpPr>
        <p:spPr>
          <a:xfrm>
            <a:off x="680321" y="2336873"/>
            <a:ext cx="10794987" cy="4220446"/>
          </a:xfrm>
        </p:spPr>
        <p:txBody>
          <a:bodyPr>
            <a:normAutofit lnSpcReduction="10000"/>
          </a:bodyPr>
          <a:lstStyle/>
          <a:p>
            <a:r>
              <a:rPr lang="en-US" dirty="0" smtClean="0">
                <a:solidFill>
                  <a:srgbClr val="002060"/>
                </a:solidFill>
              </a:rPr>
              <a:t>Important note</a:t>
            </a:r>
            <a:r>
              <a:rPr lang="en-US" dirty="0" smtClean="0"/>
              <a:t>: The preventive system is not abstract or theoretical because it is a personalization of the project set out in the Lord’s prayer.</a:t>
            </a:r>
          </a:p>
          <a:p>
            <a:endParaRPr lang="en-US" dirty="0" smtClean="0"/>
          </a:p>
          <a:p>
            <a:r>
              <a:rPr lang="en-US" dirty="0" smtClean="0"/>
              <a:t>It is not only an educative method or a pedagogy but also </a:t>
            </a:r>
            <a:r>
              <a:rPr lang="en-US" u="sng" dirty="0" smtClean="0">
                <a:solidFill>
                  <a:srgbClr val="002060"/>
                </a:solidFill>
              </a:rPr>
              <a:t>a spirituality</a:t>
            </a:r>
            <a:r>
              <a:rPr lang="en-US" dirty="0" smtClean="0"/>
              <a:t>, namely, a particular way of life.</a:t>
            </a:r>
          </a:p>
          <a:p>
            <a:endParaRPr lang="en-US" dirty="0" smtClean="0"/>
          </a:p>
          <a:p>
            <a:r>
              <a:rPr lang="en-US" dirty="0" smtClean="0"/>
              <a:t>Therefore, uniformity finds no place in its application.</a:t>
            </a:r>
          </a:p>
          <a:p>
            <a:endParaRPr lang="en-US" dirty="0" smtClean="0"/>
          </a:p>
          <a:p>
            <a:r>
              <a:rPr lang="en-US" dirty="0" smtClean="0"/>
              <a:t>Way to holiness presented by the preventive system has the same basis but is unique when applied to individuals simply because the Father loves each of his children uniquely.</a:t>
            </a:r>
          </a:p>
        </p:txBody>
      </p:sp>
    </p:spTree>
    <p:extLst>
      <p:ext uri="{BB962C8B-B14F-4D97-AF65-F5344CB8AC3E}">
        <p14:creationId xmlns:p14="http://schemas.microsoft.com/office/powerpoint/2010/main" val="1556273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470" y="753228"/>
            <a:ext cx="10775091" cy="1080938"/>
          </a:xfrm>
        </p:spPr>
        <p:txBody>
          <a:bodyPr/>
          <a:lstStyle/>
          <a:p>
            <a:r>
              <a:rPr lang="en-US" dirty="0" smtClean="0"/>
              <a:t>Don Bosco’s word on punishment</a:t>
            </a:r>
            <a:endParaRPr lang="en-US" dirty="0"/>
          </a:p>
        </p:txBody>
      </p:sp>
      <p:sp>
        <p:nvSpPr>
          <p:cNvPr id="3" name="內容版面配置區 2"/>
          <p:cNvSpPr>
            <a:spLocks noGrp="1"/>
          </p:cNvSpPr>
          <p:nvPr>
            <p:ph idx="1"/>
          </p:nvPr>
        </p:nvSpPr>
        <p:spPr>
          <a:xfrm>
            <a:off x="680321" y="2336873"/>
            <a:ext cx="9613861" cy="4006262"/>
          </a:xfrm>
        </p:spPr>
        <p:txBody>
          <a:bodyPr>
            <a:normAutofit/>
          </a:bodyPr>
          <a:lstStyle/>
          <a:p>
            <a:r>
              <a:rPr lang="en-US" dirty="0" smtClean="0"/>
              <a:t>Applying punishment “</a:t>
            </a:r>
            <a:r>
              <a:rPr lang="en-US" dirty="0" err="1" smtClean="0"/>
              <a:t>salesianly</a:t>
            </a:r>
            <a:r>
              <a:rPr lang="en-US" dirty="0" smtClean="0"/>
              <a:t>” is for me the deepest level of living the preventive system. </a:t>
            </a:r>
          </a:p>
          <a:p>
            <a:r>
              <a:rPr lang="en-US" dirty="0" smtClean="0"/>
              <a:t>It results from a profound humility of acknowledging that </a:t>
            </a:r>
            <a:r>
              <a:rPr lang="en-US" dirty="0" smtClean="0">
                <a:solidFill>
                  <a:srgbClr val="002060"/>
                </a:solidFill>
              </a:rPr>
              <a:t>“everything I have and who I am now come to me for granted and the fact that I can be here is completely due to the tremendous patience of my heavenly Father.”</a:t>
            </a:r>
          </a:p>
          <a:p>
            <a:r>
              <a:rPr lang="en-US" dirty="0" smtClean="0"/>
              <a:t>This humility helps us keep living out our humility, namely, our attitude of dealing with others: </a:t>
            </a:r>
            <a:r>
              <a:rPr lang="en-US" dirty="0" smtClean="0">
                <a:solidFill>
                  <a:srgbClr val="002060"/>
                </a:solidFill>
              </a:rPr>
              <a:t>“I – THOU” relationship</a:t>
            </a:r>
            <a:r>
              <a:rPr lang="en-US" dirty="0" smtClean="0"/>
              <a:t>.</a:t>
            </a:r>
          </a:p>
          <a:p>
            <a:r>
              <a:rPr lang="en-US" dirty="0" smtClean="0"/>
              <a:t>In a word, it demands a </a:t>
            </a:r>
            <a:r>
              <a:rPr lang="en-US" dirty="0"/>
              <a:t>deep spiritual life </a:t>
            </a:r>
            <a:r>
              <a:rPr lang="en-US" dirty="0" smtClean="0"/>
              <a:t>in </a:t>
            </a:r>
            <a:r>
              <a:rPr lang="en-US" dirty="0"/>
              <a:t>the educators</a:t>
            </a:r>
            <a:r>
              <a:rPr lang="en-US" dirty="0" smtClean="0"/>
              <a:t>.</a:t>
            </a:r>
            <a:endParaRPr lang="en-US" dirty="0"/>
          </a:p>
        </p:txBody>
      </p:sp>
    </p:spTree>
    <p:extLst>
      <p:ext uri="{BB962C8B-B14F-4D97-AF65-F5344CB8AC3E}">
        <p14:creationId xmlns:p14="http://schemas.microsoft.com/office/powerpoint/2010/main" val="3388409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470" y="753228"/>
            <a:ext cx="10775091" cy="1080938"/>
          </a:xfrm>
        </p:spPr>
        <p:txBody>
          <a:bodyPr/>
          <a:lstStyle/>
          <a:p>
            <a:r>
              <a:rPr lang="en-US" dirty="0" smtClean="0"/>
              <a:t>CONCLUSION</a:t>
            </a:r>
            <a:endParaRPr lang="en-US" dirty="0"/>
          </a:p>
        </p:txBody>
      </p:sp>
      <p:sp>
        <p:nvSpPr>
          <p:cNvPr id="3" name="內容版面配置區 2"/>
          <p:cNvSpPr>
            <a:spLocks noGrp="1"/>
          </p:cNvSpPr>
          <p:nvPr>
            <p:ph idx="1"/>
          </p:nvPr>
        </p:nvSpPr>
        <p:spPr>
          <a:xfrm>
            <a:off x="680321" y="2336873"/>
            <a:ext cx="9613861" cy="4006262"/>
          </a:xfrm>
        </p:spPr>
        <p:txBody>
          <a:bodyPr>
            <a:normAutofit/>
          </a:bodyPr>
          <a:lstStyle/>
          <a:p>
            <a:r>
              <a:rPr lang="en-US" dirty="0" smtClean="0"/>
              <a:t>Each Salesian saint is a living version of the preventive system.</a:t>
            </a:r>
          </a:p>
          <a:p>
            <a:r>
              <a:rPr lang="en-US" dirty="0" smtClean="0"/>
              <a:t>Each of those versions is unique because it derives from a very personal gratitude to the Father and is nurtured by the unique love that God has for each of his children.</a:t>
            </a:r>
          </a:p>
          <a:p>
            <a:r>
              <a:rPr lang="en-US" dirty="0" smtClean="0"/>
              <a:t>Yet, it is applicable to everyone, not to some elite: “Holiness </a:t>
            </a:r>
            <a:r>
              <a:rPr lang="en-US" dirty="0"/>
              <a:t>is not the luxury of the few; it is a simple duty, for you and for me. We have been created for that. So let us be holy as Our Father in Heaven is holy</a:t>
            </a:r>
            <a:r>
              <a:rPr lang="en-US" dirty="0" smtClean="0"/>
              <a:t>.” (Mother Teresa)</a:t>
            </a:r>
            <a:endParaRPr lang="en-US" dirty="0"/>
          </a:p>
        </p:txBody>
      </p:sp>
    </p:spTree>
    <p:extLst>
      <p:ext uri="{BB962C8B-B14F-4D97-AF65-F5344CB8AC3E}">
        <p14:creationId xmlns:p14="http://schemas.microsoft.com/office/powerpoint/2010/main" val="124140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Some typical </a:t>
            </a:r>
            <a:r>
              <a:rPr lang="en-US" dirty="0"/>
              <a:t>figures of the Salesian sanctity</a:t>
            </a:r>
            <a:endParaRPr lang="en-US" dirty="0"/>
          </a:p>
        </p:txBody>
      </p:sp>
      <p:sp>
        <p:nvSpPr>
          <p:cNvPr id="3" name="內容版面配置區 2"/>
          <p:cNvSpPr>
            <a:spLocks noGrp="1"/>
          </p:cNvSpPr>
          <p:nvPr>
            <p:ph idx="1"/>
          </p:nvPr>
        </p:nvSpPr>
        <p:spPr/>
        <p:txBody>
          <a:bodyPr/>
          <a:lstStyle/>
          <a:p>
            <a:r>
              <a:rPr lang="en-US" dirty="0" smtClean="0"/>
              <a:t>Mama Margaret</a:t>
            </a:r>
          </a:p>
          <a:p>
            <a:endParaRPr lang="en-US" dirty="0" smtClean="0"/>
          </a:p>
          <a:p>
            <a:r>
              <a:rPr lang="en-US" dirty="0" smtClean="0"/>
              <a:t>Dominic </a:t>
            </a:r>
            <a:r>
              <a:rPr lang="en-US" dirty="0" err="1" smtClean="0"/>
              <a:t>Savio</a:t>
            </a:r>
            <a:endParaRPr lang="en-US" dirty="0" smtClean="0"/>
          </a:p>
          <a:p>
            <a:endParaRPr lang="en-US" dirty="0" smtClean="0"/>
          </a:p>
          <a:p>
            <a:r>
              <a:rPr lang="en-US" dirty="0" smtClean="0"/>
              <a:t>Alberto </a:t>
            </a:r>
            <a:r>
              <a:rPr lang="en-US" dirty="0" err="1" smtClean="0"/>
              <a:t>Marvelli</a:t>
            </a:r>
            <a:endParaRPr lang="en-US" dirty="0" smtClean="0"/>
          </a:p>
          <a:p>
            <a:endParaRPr lang="en-US" dirty="0"/>
          </a:p>
        </p:txBody>
      </p:sp>
    </p:spTree>
    <p:extLst>
      <p:ext uri="{BB962C8B-B14F-4D97-AF65-F5344CB8AC3E}">
        <p14:creationId xmlns:p14="http://schemas.microsoft.com/office/powerpoint/2010/main" val="1962158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Some typical </a:t>
            </a:r>
            <a:r>
              <a:rPr lang="en-US" dirty="0"/>
              <a:t>figures of the Salesian sanctity</a:t>
            </a:r>
            <a:endParaRPr lang="en-US" dirty="0"/>
          </a:p>
        </p:txBody>
      </p:sp>
      <p:sp>
        <p:nvSpPr>
          <p:cNvPr id="3" name="內容版面配置區 2"/>
          <p:cNvSpPr>
            <a:spLocks noGrp="1"/>
          </p:cNvSpPr>
          <p:nvPr>
            <p:ph idx="1"/>
          </p:nvPr>
        </p:nvSpPr>
        <p:spPr>
          <a:xfrm>
            <a:off x="680321" y="2891481"/>
            <a:ext cx="9613861" cy="3525794"/>
          </a:xfrm>
        </p:spPr>
        <p:txBody>
          <a:bodyPr>
            <a:noAutofit/>
          </a:bodyPr>
          <a:lstStyle/>
          <a:p>
            <a:pPr marL="0" indent="0">
              <a:buNone/>
            </a:pPr>
            <a:r>
              <a:rPr lang="en-US" sz="4400" dirty="0" smtClean="0">
                <a:solidFill>
                  <a:srgbClr val="FFFF00"/>
                </a:solidFill>
              </a:rPr>
              <a:t>Mama Margaret</a:t>
            </a:r>
          </a:p>
          <a:p>
            <a:r>
              <a:rPr lang="en-US" sz="3200" dirty="0" smtClean="0"/>
              <a:t>April </a:t>
            </a:r>
            <a:r>
              <a:rPr lang="en-US" sz="3200" dirty="0"/>
              <a:t>1, </a:t>
            </a:r>
            <a:r>
              <a:rPr lang="en-US" sz="3200" dirty="0" smtClean="0"/>
              <a:t>1788 - </a:t>
            </a:r>
            <a:r>
              <a:rPr lang="en-US" sz="3200" dirty="0"/>
              <a:t>November 25, </a:t>
            </a:r>
            <a:r>
              <a:rPr lang="en-US" sz="3200" dirty="0" smtClean="0"/>
              <a:t>1856</a:t>
            </a:r>
          </a:p>
          <a:p>
            <a:r>
              <a:rPr lang="en-US" sz="3200" dirty="0" smtClean="0"/>
              <a:t>The Mother of Don Bosco</a:t>
            </a:r>
          </a:p>
          <a:p>
            <a:r>
              <a:rPr lang="en-US" sz="3200" dirty="0" smtClean="0"/>
              <a:t>Some of her </a:t>
            </a:r>
            <a:r>
              <a:rPr lang="en-US" sz="3200" dirty="0" err="1" smtClean="0"/>
              <a:t>memoribilia</a:t>
            </a:r>
            <a:r>
              <a:rPr lang="en-US" sz="3200" dirty="0" smtClean="0"/>
              <a:t>:</a:t>
            </a:r>
          </a:p>
          <a:p>
            <a:pPr marL="0" indent="0">
              <a:buNone/>
            </a:pPr>
            <a:endParaRPr lang="en-US" sz="3200" dirty="0"/>
          </a:p>
          <a:p>
            <a:pPr>
              <a:buFont typeface="Wingdings" panose="05000000000000000000" pitchFamily="2" charset="2"/>
              <a:buChar char="ü"/>
            </a:pPr>
            <a:endParaRPr lang="en-US" sz="3200" dirty="0" smtClean="0"/>
          </a:p>
          <a:p>
            <a:endParaRPr lang="en-US" sz="3200" dirty="0" smtClean="0"/>
          </a:p>
          <a:p>
            <a:endParaRPr lang="en-US" sz="32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781" y="2217694"/>
            <a:ext cx="3175000" cy="3987800"/>
          </a:xfrm>
          <a:prstGeom prst="rect">
            <a:avLst/>
          </a:prstGeom>
        </p:spPr>
      </p:pic>
    </p:spTree>
    <p:extLst>
      <p:ext uri="{BB962C8B-B14F-4D97-AF65-F5344CB8AC3E}">
        <p14:creationId xmlns:p14="http://schemas.microsoft.com/office/powerpoint/2010/main" val="3925380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Some typical </a:t>
            </a:r>
            <a:r>
              <a:rPr lang="en-US" dirty="0"/>
              <a:t>figures of the Salesian sanctity</a:t>
            </a:r>
            <a:endParaRPr lang="en-US" dirty="0"/>
          </a:p>
        </p:txBody>
      </p:sp>
      <p:sp>
        <p:nvSpPr>
          <p:cNvPr id="3" name="內容版面配置區 2"/>
          <p:cNvSpPr>
            <a:spLocks noGrp="1"/>
          </p:cNvSpPr>
          <p:nvPr>
            <p:ph idx="1"/>
          </p:nvPr>
        </p:nvSpPr>
        <p:spPr>
          <a:xfrm>
            <a:off x="337751" y="2290120"/>
            <a:ext cx="11392929" cy="4258961"/>
          </a:xfrm>
        </p:spPr>
        <p:txBody>
          <a:bodyPr>
            <a:noAutofit/>
          </a:bodyPr>
          <a:lstStyle/>
          <a:p>
            <a:pPr>
              <a:buFont typeface="Wingdings" panose="05000000000000000000" pitchFamily="2" charset="2"/>
              <a:buChar char="ü"/>
            </a:pPr>
            <a:r>
              <a:rPr lang="en-AU" sz="2800" dirty="0"/>
              <a:t>When they were out walking and they came across a field all in flower, she would say:</a:t>
            </a:r>
            <a:r>
              <a:rPr lang="en-US" sz="2800" dirty="0"/>
              <a:t> </a:t>
            </a:r>
            <a:r>
              <a:rPr lang="en-AU" sz="2800" i="1" dirty="0">
                <a:solidFill>
                  <a:srgbClr val="002060"/>
                </a:solidFill>
              </a:rPr>
              <a:t>“What beautiful things the Lord has made for us!”</a:t>
            </a:r>
          </a:p>
          <a:p>
            <a:pPr>
              <a:buFont typeface="Wingdings" panose="05000000000000000000" pitchFamily="2" charset="2"/>
              <a:buChar char="ü"/>
            </a:pPr>
            <a:endParaRPr lang="en-US" sz="2800" i="1" dirty="0">
              <a:solidFill>
                <a:srgbClr val="002060"/>
              </a:solidFill>
            </a:endParaRPr>
          </a:p>
          <a:p>
            <a:pPr>
              <a:buFont typeface="Wingdings" panose="05000000000000000000" pitchFamily="2" charset="2"/>
              <a:buChar char="ü"/>
            </a:pPr>
            <a:r>
              <a:rPr lang="en-AU" sz="2800" dirty="0"/>
              <a:t>If a thunderstorm broke out and everyone was scared, Margaret would calm them down by saying: </a:t>
            </a:r>
            <a:r>
              <a:rPr lang="en-AU" sz="2800" i="1" dirty="0">
                <a:solidFill>
                  <a:srgbClr val="002060"/>
                </a:solidFill>
              </a:rPr>
              <a:t>“How powerful the Lord is! Who can resist Him? Let's not commit sin!”</a:t>
            </a:r>
          </a:p>
          <a:p>
            <a:pPr>
              <a:buFont typeface="Wingdings" panose="05000000000000000000" pitchFamily="2" charset="2"/>
              <a:buChar char="ü"/>
            </a:pPr>
            <a:endParaRPr lang="en-AU" sz="2800" i="1" dirty="0">
              <a:solidFill>
                <a:srgbClr val="002060"/>
              </a:solidFill>
            </a:endParaRPr>
          </a:p>
          <a:p>
            <a:pPr>
              <a:buFont typeface="Wingdings" panose="05000000000000000000" pitchFamily="2" charset="2"/>
              <a:buChar char="ü"/>
            </a:pPr>
            <a:r>
              <a:rPr lang="en-AU" sz="2800" i="1" dirty="0">
                <a:solidFill>
                  <a:srgbClr val="002060"/>
                </a:solidFill>
              </a:rPr>
              <a:t>“Remember that God sees you and can also read your thoughts!”</a:t>
            </a:r>
            <a:endParaRPr lang="en-US" sz="2800" i="1" dirty="0">
              <a:solidFill>
                <a:srgbClr val="002060"/>
              </a:solidFill>
            </a:endParaRPr>
          </a:p>
        </p:txBody>
      </p:sp>
    </p:spTree>
    <p:extLst>
      <p:ext uri="{BB962C8B-B14F-4D97-AF65-F5344CB8AC3E}">
        <p14:creationId xmlns:p14="http://schemas.microsoft.com/office/powerpoint/2010/main" val="3173599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Some typical </a:t>
            </a:r>
            <a:r>
              <a:rPr lang="en-US" dirty="0"/>
              <a:t>figures of the Salesian sanctity</a:t>
            </a:r>
            <a:endParaRPr lang="en-US" dirty="0"/>
          </a:p>
        </p:txBody>
      </p:sp>
      <p:sp>
        <p:nvSpPr>
          <p:cNvPr id="3" name="內容版面配置區 2"/>
          <p:cNvSpPr>
            <a:spLocks noGrp="1"/>
          </p:cNvSpPr>
          <p:nvPr>
            <p:ph idx="1"/>
          </p:nvPr>
        </p:nvSpPr>
        <p:spPr>
          <a:xfrm>
            <a:off x="296562" y="2784390"/>
            <a:ext cx="7068065" cy="4258961"/>
          </a:xfrm>
        </p:spPr>
        <p:txBody>
          <a:bodyPr>
            <a:noAutofit/>
          </a:bodyPr>
          <a:lstStyle/>
          <a:p>
            <a:pPr marL="0" indent="0">
              <a:buNone/>
            </a:pPr>
            <a:r>
              <a:rPr lang="en-US" sz="4800" dirty="0" smtClean="0">
                <a:solidFill>
                  <a:srgbClr val="FFFF00"/>
                </a:solidFill>
              </a:rPr>
              <a:t>DOMINIC SAVIO</a:t>
            </a:r>
          </a:p>
          <a:p>
            <a:r>
              <a:rPr lang="en-US" sz="2800" dirty="0"/>
              <a:t>April 2, </a:t>
            </a:r>
            <a:r>
              <a:rPr lang="en-US" sz="2800" dirty="0" smtClean="0"/>
              <a:t>1842 - </a:t>
            </a:r>
            <a:r>
              <a:rPr lang="en-US" sz="2800" dirty="0"/>
              <a:t>9 March </a:t>
            </a:r>
            <a:r>
              <a:rPr lang="en-US" sz="2800" dirty="0" smtClean="0"/>
              <a:t>1857</a:t>
            </a:r>
            <a:endParaRPr lang="en-US" sz="2800" dirty="0">
              <a:solidFill>
                <a:srgbClr val="002060"/>
              </a:solidFill>
            </a:endParaRPr>
          </a:p>
          <a:p>
            <a:r>
              <a:rPr lang="en-US" sz="2800" dirty="0" smtClean="0"/>
              <a:t>The first fruit of Don Bosco’s Pedagogy</a:t>
            </a:r>
          </a:p>
          <a:p>
            <a:r>
              <a:rPr lang="en-US" sz="2800" dirty="0" smtClean="0"/>
              <a:t>Some of his memorabilia:</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204" y="2159085"/>
            <a:ext cx="3432991" cy="4542111"/>
          </a:xfrm>
          <a:prstGeom prst="rect">
            <a:avLst/>
          </a:prstGeom>
        </p:spPr>
      </p:pic>
    </p:spTree>
    <p:extLst>
      <p:ext uri="{BB962C8B-B14F-4D97-AF65-F5344CB8AC3E}">
        <p14:creationId xmlns:p14="http://schemas.microsoft.com/office/powerpoint/2010/main" val="3080326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Some typical </a:t>
            </a:r>
            <a:r>
              <a:rPr lang="en-US" dirty="0"/>
              <a:t>figures of the Salesian sanctity</a:t>
            </a:r>
            <a:endParaRPr lang="en-US" dirty="0"/>
          </a:p>
        </p:txBody>
      </p:sp>
      <p:sp>
        <p:nvSpPr>
          <p:cNvPr id="3" name="內容版面配置區 2"/>
          <p:cNvSpPr>
            <a:spLocks noGrp="1"/>
          </p:cNvSpPr>
          <p:nvPr>
            <p:ph idx="1"/>
          </p:nvPr>
        </p:nvSpPr>
        <p:spPr>
          <a:xfrm>
            <a:off x="296562" y="2183028"/>
            <a:ext cx="11565924" cy="4860324"/>
          </a:xfrm>
        </p:spPr>
        <p:txBody>
          <a:bodyPr>
            <a:noAutofit/>
          </a:bodyPr>
          <a:lstStyle/>
          <a:p>
            <a:r>
              <a:rPr lang="en-US" sz="2800" dirty="0" smtClean="0"/>
              <a:t>I </a:t>
            </a:r>
            <a:r>
              <a:rPr lang="en-US" sz="2800" dirty="0"/>
              <a:t>will go to Confession and Communion as often as my confessor will allow</a:t>
            </a:r>
            <a:r>
              <a:rPr lang="en-US" sz="2800" dirty="0" smtClean="0"/>
              <a:t>.</a:t>
            </a:r>
            <a:endParaRPr lang="en-US" sz="2800" dirty="0"/>
          </a:p>
          <a:p>
            <a:r>
              <a:rPr lang="en-US" sz="2800" dirty="0">
                <a:solidFill>
                  <a:srgbClr val="002060"/>
                </a:solidFill>
              </a:rPr>
              <a:t>I will sanctify Sundays and holy days in a special way</a:t>
            </a:r>
            <a:r>
              <a:rPr lang="en-US" sz="2800" dirty="0" smtClean="0">
                <a:solidFill>
                  <a:srgbClr val="002060"/>
                </a:solidFill>
              </a:rPr>
              <a:t>.</a:t>
            </a:r>
            <a:endParaRPr lang="en-US" sz="2800" dirty="0">
              <a:solidFill>
                <a:srgbClr val="002060"/>
              </a:solidFill>
            </a:endParaRPr>
          </a:p>
          <a:p>
            <a:r>
              <a:rPr lang="en-US" sz="2800" dirty="0"/>
              <a:t>Jesus and Mary will be my friends</a:t>
            </a:r>
            <a:r>
              <a:rPr lang="en-US" sz="2800" dirty="0" smtClean="0"/>
              <a:t>.</a:t>
            </a:r>
            <a:endParaRPr lang="en-US" sz="2800" dirty="0"/>
          </a:p>
          <a:p>
            <a:r>
              <a:rPr lang="en-US" sz="2800" dirty="0">
                <a:solidFill>
                  <a:srgbClr val="002060"/>
                </a:solidFill>
              </a:rPr>
              <a:t>Death, but not sin</a:t>
            </a:r>
            <a:r>
              <a:rPr lang="en-US" sz="2800" dirty="0" smtClean="0">
                <a:solidFill>
                  <a:srgbClr val="002060"/>
                </a:solidFill>
              </a:rPr>
              <a:t>.</a:t>
            </a:r>
          </a:p>
          <a:p>
            <a:endParaRPr lang="en-US" sz="2800" dirty="0" smtClean="0">
              <a:solidFill>
                <a:srgbClr val="002060"/>
              </a:solidFill>
            </a:endParaRPr>
          </a:p>
          <a:p>
            <a:r>
              <a:rPr lang="en-US" sz="2800" i="1" dirty="0" smtClean="0"/>
              <a:t>“Take </a:t>
            </a:r>
            <a:r>
              <a:rPr lang="en-US" sz="2800" i="1" dirty="0"/>
              <a:t>me with you, Father. You can be the tailor, and I'll be the cloth. Make me into a beautiful garment for Our Lord."</a:t>
            </a:r>
          </a:p>
          <a:p>
            <a:pPr marL="0" indent="0">
              <a:buNone/>
            </a:pPr>
            <a:endParaRPr lang="en-US" sz="2800" dirty="0" smtClean="0"/>
          </a:p>
        </p:txBody>
      </p:sp>
    </p:spTree>
    <p:extLst>
      <p:ext uri="{BB962C8B-B14F-4D97-AF65-F5344CB8AC3E}">
        <p14:creationId xmlns:p14="http://schemas.microsoft.com/office/powerpoint/2010/main" val="2681490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Some typical </a:t>
            </a:r>
            <a:r>
              <a:rPr lang="en-US" dirty="0"/>
              <a:t>figures of the Salesian sanctity</a:t>
            </a:r>
            <a:endParaRPr lang="en-US" dirty="0"/>
          </a:p>
        </p:txBody>
      </p:sp>
      <p:sp>
        <p:nvSpPr>
          <p:cNvPr id="3" name="內容版面配置區 2"/>
          <p:cNvSpPr>
            <a:spLocks noGrp="1"/>
          </p:cNvSpPr>
          <p:nvPr>
            <p:ph idx="1"/>
          </p:nvPr>
        </p:nvSpPr>
        <p:spPr>
          <a:xfrm>
            <a:off x="680321" y="2891481"/>
            <a:ext cx="9613861" cy="3525794"/>
          </a:xfrm>
        </p:spPr>
        <p:txBody>
          <a:bodyPr>
            <a:noAutofit/>
          </a:bodyPr>
          <a:lstStyle/>
          <a:p>
            <a:pPr marL="0" indent="0">
              <a:buNone/>
            </a:pPr>
            <a:r>
              <a:rPr lang="en-US" sz="5400" dirty="0" smtClean="0">
                <a:solidFill>
                  <a:srgbClr val="FFFF00"/>
                </a:solidFill>
              </a:rPr>
              <a:t>ALBERTO MARVELLI</a:t>
            </a:r>
          </a:p>
          <a:p>
            <a:r>
              <a:rPr lang="en-US" sz="3200" dirty="0"/>
              <a:t>21 March 1918 </a:t>
            </a:r>
            <a:r>
              <a:rPr lang="en-US" sz="3200" dirty="0" smtClean="0"/>
              <a:t>- </a:t>
            </a:r>
            <a:r>
              <a:rPr lang="en-US" sz="3200" dirty="0"/>
              <a:t>5 October 1946</a:t>
            </a:r>
            <a:endParaRPr lang="en-US" sz="3200" dirty="0" smtClean="0"/>
          </a:p>
          <a:p>
            <a:r>
              <a:rPr lang="en-US" sz="3200" dirty="0" smtClean="0"/>
              <a:t>A Salesian Alumnus </a:t>
            </a:r>
          </a:p>
          <a:p>
            <a:r>
              <a:rPr lang="en-US" sz="3200" dirty="0" smtClean="0"/>
              <a:t>Active in Catholic Action</a:t>
            </a:r>
          </a:p>
          <a:p>
            <a:r>
              <a:rPr lang="en-US" sz="3200" dirty="0" smtClean="0"/>
              <a:t>Some of her </a:t>
            </a:r>
            <a:r>
              <a:rPr lang="en-US" sz="3200" dirty="0" err="1" smtClean="0"/>
              <a:t>memoribilia</a:t>
            </a:r>
            <a:r>
              <a:rPr lang="en-US" sz="3200" dirty="0" smtClean="0"/>
              <a:t>:</a:t>
            </a:r>
          </a:p>
          <a:p>
            <a:pPr marL="0" indent="0">
              <a:buNone/>
            </a:pPr>
            <a:endParaRPr lang="en-US" sz="3200" dirty="0"/>
          </a:p>
          <a:p>
            <a:pPr>
              <a:buFont typeface="Wingdings" panose="05000000000000000000" pitchFamily="2" charset="2"/>
              <a:buChar char="ü"/>
            </a:pPr>
            <a:endParaRPr lang="en-US" sz="3200" dirty="0" smtClean="0"/>
          </a:p>
          <a:p>
            <a:endParaRPr lang="en-US" sz="3200" dirty="0" smtClean="0"/>
          </a:p>
          <a:p>
            <a:endParaRPr lang="en-US" sz="3200"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342" y="2145312"/>
            <a:ext cx="3039377" cy="4485135"/>
          </a:xfrm>
          <a:prstGeom prst="rect">
            <a:avLst/>
          </a:prstGeom>
        </p:spPr>
      </p:pic>
    </p:spTree>
    <p:extLst>
      <p:ext uri="{BB962C8B-B14F-4D97-AF65-F5344CB8AC3E}">
        <p14:creationId xmlns:p14="http://schemas.microsoft.com/office/powerpoint/2010/main" val="1840761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Some typical </a:t>
            </a:r>
            <a:r>
              <a:rPr lang="en-US" dirty="0"/>
              <a:t>figures of the Salesian sanctity</a:t>
            </a:r>
            <a:endParaRPr lang="en-US" dirty="0"/>
          </a:p>
        </p:txBody>
      </p:sp>
      <p:sp>
        <p:nvSpPr>
          <p:cNvPr id="3" name="內容版面配置區 2"/>
          <p:cNvSpPr>
            <a:spLocks noGrp="1"/>
          </p:cNvSpPr>
          <p:nvPr>
            <p:ph idx="1"/>
          </p:nvPr>
        </p:nvSpPr>
        <p:spPr>
          <a:xfrm>
            <a:off x="313038" y="2529017"/>
            <a:ext cx="11565924" cy="4860324"/>
          </a:xfrm>
        </p:spPr>
        <p:txBody>
          <a:bodyPr>
            <a:noAutofit/>
          </a:bodyPr>
          <a:lstStyle/>
          <a:p>
            <a:r>
              <a:rPr lang="en-US" sz="2800" dirty="0">
                <a:solidFill>
                  <a:srgbClr val="002060"/>
                </a:solidFill>
              </a:rPr>
              <a:t>"My </a:t>
            </a:r>
            <a:r>
              <a:rPr lang="en-US" sz="2800" dirty="0" err="1">
                <a:solidFill>
                  <a:srgbClr val="002060"/>
                </a:solidFill>
              </a:rPr>
              <a:t>programme</a:t>
            </a:r>
            <a:r>
              <a:rPr lang="en-US" sz="2800" dirty="0">
                <a:solidFill>
                  <a:srgbClr val="002060"/>
                </a:solidFill>
              </a:rPr>
              <a:t> of life is summed up in one word: holy</a:t>
            </a:r>
            <a:r>
              <a:rPr lang="en-US" sz="2800" dirty="0" smtClean="0">
                <a:solidFill>
                  <a:srgbClr val="002060"/>
                </a:solidFill>
              </a:rPr>
              <a:t>".</a:t>
            </a:r>
          </a:p>
          <a:p>
            <a:endParaRPr lang="en-US" sz="2800" dirty="0" smtClean="0">
              <a:solidFill>
                <a:srgbClr val="002060"/>
              </a:solidFill>
            </a:endParaRPr>
          </a:p>
          <a:p>
            <a:r>
              <a:rPr lang="en-US" sz="2800" dirty="0"/>
              <a:t>"I rise as early as possible each morning, as soon as the alarm rings; a half-hour of meditation every day, not to be neglected except for circumstances out of my control; half an hour at least dedicated to spiritual reading; Mass every morning and Holy Communion as regularly as possible; confession once a week normally and frequent spiritual direction; daily recitation of the Rosary and Angelus at noon".</a:t>
            </a:r>
            <a:endParaRPr lang="en-US" sz="2800" dirty="0" smtClean="0">
              <a:solidFill>
                <a:srgbClr val="002060"/>
              </a:solidFill>
            </a:endParaRPr>
          </a:p>
          <a:p>
            <a:pPr marL="0" indent="0">
              <a:buNone/>
            </a:pPr>
            <a:endParaRPr lang="en-US" sz="2800" dirty="0" smtClean="0"/>
          </a:p>
        </p:txBody>
      </p:sp>
    </p:spTree>
    <p:extLst>
      <p:ext uri="{BB962C8B-B14F-4D97-AF65-F5344CB8AC3E}">
        <p14:creationId xmlns:p14="http://schemas.microsoft.com/office/powerpoint/2010/main" val="3264158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柏林">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TM04033917[[fn=柏林]]</Template>
  <TotalTime>291</TotalTime>
  <Words>1903</Words>
  <Application>Microsoft Office PowerPoint</Application>
  <PresentationFormat>寬螢幕</PresentationFormat>
  <Paragraphs>160</Paragraphs>
  <Slides>28</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28</vt:i4>
      </vt:variant>
    </vt:vector>
  </HeadingPairs>
  <TitlesOfParts>
    <vt:vector size="35" baseType="lpstr">
      <vt:lpstr>宋体</vt:lpstr>
      <vt:lpstr>新細明體</vt:lpstr>
      <vt:lpstr>Arial</vt:lpstr>
      <vt:lpstr>Calibri</vt:lpstr>
      <vt:lpstr>Trebuchet MS</vt:lpstr>
      <vt:lpstr>Wingdings</vt:lpstr>
      <vt:lpstr>柏林</vt:lpstr>
      <vt:lpstr>SOME CHARACTERISTICS OF THE SALESIAN SANCTITY</vt:lpstr>
      <vt:lpstr>Salesian Sanctity</vt:lpstr>
      <vt:lpstr>Some typical figures of the Salesian sanctity</vt:lpstr>
      <vt:lpstr>Some typical figures of the Salesian sanctity</vt:lpstr>
      <vt:lpstr>Some typical figures of the Salesian sanctity</vt:lpstr>
      <vt:lpstr>Some typical figures of the Salesian sanctity</vt:lpstr>
      <vt:lpstr>Some typical figures of the Salesian sanctity</vt:lpstr>
      <vt:lpstr>Some typical figures of the Salesian sanctity</vt:lpstr>
      <vt:lpstr>Some typical figures of the Salesian sanctity</vt:lpstr>
      <vt:lpstr>Some characteristics of the Salesian Sanctity</vt:lpstr>
      <vt:lpstr>Salesian Sanctity – A Daily &amp; Next-door Sanctity</vt:lpstr>
      <vt:lpstr>Salesian Sanctity – A Daily &amp; Next-door Sanctity</vt:lpstr>
      <vt:lpstr>Salesian Sanctity – A Daily &amp; Next-door Sanctity</vt:lpstr>
      <vt:lpstr>Salesian Sanctity – A Daily &amp; Next-door Sanctity</vt:lpstr>
      <vt:lpstr>Salesian Sanctity – easy but needs planning </vt:lpstr>
      <vt:lpstr>Salesian Sanctity – easy but needs planning </vt:lpstr>
      <vt:lpstr>Salesian Sanctity – easy but needs planning </vt:lpstr>
      <vt:lpstr>Salesian Sanctity – easy but needs planning </vt:lpstr>
      <vt:lpstr>Salesian Sanctity – easy but needs planning </vt:lpstr>
      <vt:lpstr>Salesian Sanctity – easy but needs planning </vt:lpstr>
      <vt:lpstr>Salesian Sanctity – rooted in deep gratitude </vt:lpstr>
      <vt:lpstr>Salesian Sanctity – rooted in deep gratitude </vt:lpstr>
      <vt:lpstr>Salesian Sanctity – rooted in deep gratitude </vt:lpstr>
      <vt:lpstr>Salesian Sanctity – framed in the preventive system </vt:lpstr>
      <vt:lpstr>Salesian Sanctity – framed in the preventive system </vt:lpstr>
      <vt:lpstr>Salesian Sanctity – framed in the preventive system </vt:lpstr>
      <vt:lpstr>Don Bosco’s word on punishment</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CHARACTERISTICS OF THE SALESIAN SANCTITY</dc:title>
  <dc:creator>User</dc:creator>
  <cp:lastModifiedBy>User</cp:lastModifiedBy>
  <cp:revision>30</cp:revision>
  <dcterms:created xsi:type="dcterms:W3CDTF">2019-10-11T11:25:03Z</dcterms:created>
  <dcterms:modified xsi:type="dcterms:W3CDTF">2019-10-11T16:16:44Z</dcterms:modified>
</cp:coreProperties>
</file>